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85" autoAdjust="0"/>
  </p:normalViewPr>
  <p:slideViewPr>
    <p:cSldViewPr>
      <p:cViewPr varScale="1">
        <p:scale>
          <a:sx n="63" d="100"/>
          <a:sy n="63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49" y="366713"/>
            <a:ext cx="1543051" cy="7800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3" y="366713"/>
            <a:ext cx="4476751" cy="7800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3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05203" y="2133601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88EAB-969F-45B6-AC6E-BA2FB9A0CFA8}" type="datetimeFigureOut">
              <a:rPr lang="ru-RU" smtClean="0"/>
              <a:pPr/>
              <a:t>25.11.2018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E062F-F271-4039-9973-38C8431AD9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png"/><Relationship Id="rId9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image" Target="../media/image12.jpeg"/><Relationship Id="rId4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>
          <a:xfrm>
            <a:off x="-19049" y="188640"/>
            <a:ext cx="9067801" cy="1007939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solidFill>
                  <a:srgbClr val="7030A0"/>
                </a:solidFill>
              </a:rPr>
              <a:t>Ура! Едем в отпуск!</a:t>
            </a:r>
            <a:r>
              <a:rPr lang="ru-RU" sz="2800" b="1" dirty="0" smtClean="0">
                <a:solidFill>
                  <a:srgbClr val="E46C0A"/>
                </a:solidFill>
              </a:rPr>
              <a:t/>
            </a:r>
            <a:br>
              <a:rPr lang="ru-RU" sz="2800" b="1" dirty="0" smtClean="0">
                <a:solidFill>
                  <a:srgbClr val="E46C0A"/>
                </a:solidFill>
              </a:rPr>
            </a:br>
            <a:endParaRPr lang="ru-RU" sz="2800" b="1" dirty="0" smtClean="0">
              <a:solidFill>
                <a:srgbClr val="E46C0A"/>
              </a:solidFill>
            </a:endParaRPr>
          </a:p>
        </p:txBody>
      </p:sp>
      <p:sp>
        <p:nvSpPr>
          <p:cNvPr id="2052" name="Содержимое 2"/>
          <p:cNvSpPr>
            <a:spLocks noGrp="1"/>
          </p:cNvSpPr>
          <p:nvPr>
            <p:ph idx="1"/>
          </p:nvPr>
        </p:nvSpPr>
        <p:spPr>
          <a:xfrm>
            <a:off x="-381000" y="1875237"/>
            <a:ext cx="7715251" cy="10715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1400" b="1" smtClean="0">
                <a:solidFill>
                  <a:srgbClr val="7030A0"/>
                </a:solidFill>
                <a:latin typeface="Arial" charset="0"/>
                <a:cs typeface="Arial" charset="0"/>
              </a:rPr>
              <a:t> </a:t>
            </a:r>
            <a:r>
              <a:rPr lang="en-US" sz="1400" b="1" i="1" smtClean="0">
                <a:solidFill>
                  <a:srgbClr val="7030A0"/>
                </a:solidFill>
                <a:latin typeface="Arial" charset="0"/>
                <a:cs typeface="Arial" charset="0"/>
              </a:rPr>
              <a:t>      </a:t>
            </a:r>
            <a:r>
              <a:rPr lang="ru-RU" sz="1400" b="1" i="1" smtClean="0">
                <a:solidFill>
                  <a:srgbClr val="7030A0"/>
                </a:solidFill>
                <a:latin typeface="Arial" charset="0"/>
                <a:cs typeface="Arial" charset="0"/>
              </a:rPr>
              <a:t>  </a:t>
            </a:r>
            <a:r>
              <a:rPr lang="ru-RU" sz="1400" b="1" smtClean="0">
                <a:solidFill>
                  <a:srgbClr val="00863D"/>
                </a:solidFill>
                <a:latin typeface="Arial" charset="0"/>
                <a:cs typeface="Arial" charset="0"/>
              </a:rPr>
              <a:t>Идея №1 – Петь песни. </a:t>
            </a:r>
            <a:r>
              <a:rPr lang="ru-RU" sz="1400" smtClean="0">
                <a:solidFill>
                  <a:srgbClr val="7030A0"/>
                </a:solidFill>
                <a:latin typeface="Arial" charset="0"/>
                <a:cs typeface="Arial" charset="0"/>
              </a:rPr>
              <a:t>Можно петь все, что знаете и помните.  Усложненный вариант. Петь на заданную тему. То есть, объявив тему, каждый игрок поет несколько строк из песни, где упоминается ключевое слово - тема. Проиграет тот, кто первый не вспомнит песни.</a:t>
            </a:r>
          </a:p>
        </p:txBody>
      </p:sp>
      <p:sp>
        <p:nvSpPr>
          <p:cNvPr id="3077" name="Прямоугольник 4"/>
          <p:cNvSpPr>
            <a:spLocks noChangeArrowheads="1"/>
          </p:cNvSpPr>
          <p:nvPr/>
        </p:nvSpPr>
        <p:spPr bwMode="auto">
          <a:xfrm>
            <a:off x="0" y="944169"/>
            <a:ext cx="9144000" cy="9541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i="1" dirty="0">
                <a:solidFill>
                  <a:srgbClr val="A50021"/>
                </a:solidFill>
              </a:rPr>
              <a:t>Наступает время отпусков. До </a:t>
            </a:r>
            <a:r>
              <a:rPr lang="ru-RU" sz="1400" i="1" dirty="0" smtClean="0">
                <a:solidFill>
                  <a:srgbClr val="A50021"/>
                </a:solidFill>
              </a:rPr>
              <a:t> места </a:t>
            </a:r>
            <a:r>
              <a:rPr lang="ru-RU" sz="1400" i="1" dirty="0">
                <a:solidFill>
                  <a:srgbClr val="A50021"/>
                </a:solidFill>
              </a:rPr>
              <a:t>отдыха придется добираться на машине, на поезде, на самолете... "Одинокие" взрослые долгий путь выдержать благополучно: найдут себе занятие, наверняка, будут отсыпаться. А что делать мамам и папам в пути? Конечно, развлекать детей и себя. Чем? Давайте поделимся идеями! У меня есть несколько идей занятий в пути.</a:t>
            </a:r>
            <a:endParaRPr lang="ru-RU" sz="1400" i="1" dirty="0">
              <a:solidFill>
                <a:srgbClr val="A50021"/>
              </a:solidFill>
              <a:latin typeface="Book Antiqua" pitchFamily="18" charset="0"/>
            </a:endParaRPr>
          </a:p>
        </p:txBody>
      </p:sp>
      <p:sp>
        <p:nvSpPr>
          <p:cNvPr id="2054" name="TextBox 7"/>
          <p:cNvSpPr txBox="1">
            <a:spLocks noChangeArrowheads="1"/>
          </p:cNvSpPr>
          <p:nvPr/>
        </p:nvSpPr>
        <p:spPr bwMode="auto">
          <a:xfrm>
            <a:off x="95252" y="2839641"/>
            <a:ext cx="9048749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400" b="1">
                <a:solidFill>
                  <a:srgbClr val="00863D"/>
                </a:solidFill>
              </a:rPr>
              <a:t>Идея №2 – Вспомни число. </a:t>
            </a:r>
            <a:r>
              <a:rPr lang="ru-RU" sz="1400">
                <a:solidFill>
                  <a:srgbClr val="0070C0"/>
                </a:solidFill>
              </a:rPr>
              <a:t>По очереди вспоминать названия литературных произведений, мультфильмов, пословицы, </a:t>
            </a:r>
          </a:p>
          <a:p>
            <a:pPr algn="r"/>
            <a:r>
              <a:rPr lang="ru-RU" sz="1400">
                <a:solidFill>
                  <a:srgbClr val="0070C0"/>
                </a:solidFill>
              </a:rPr>
              <a:t>крылатые выражения, в которых есть числа. Например:</a:t>
            </a:r>
            <a:br>
              <a:rPr lang="ru-RU" sz="1400">
                <a:solidFill>
                  <a:srgbClr val="0070C0"/>
                </a:solidFill>
              </a:rPr>
            </a:br>
            <a:r>
              <a:rPr lang="ru-RU" sz="1400">
                <a:solidFill>
                  <a:srgbClr val="0070C0"/>
                </a:solidFill>
              </a:rPr>
              <a:t>- Три поросенка.</a:t>
            </a:r>
            <a:br>
              <a:rPr lang="ru-RU" sz="1400">
                <a:solidFill>
                  <a:srgbClr val="0070C0"/>
                </a:solidFill>
              </a:rPr>
            </a:br>
            <a:r>
              <a:rPr lang="ru-RU" sz="1400">
                <a:solidFill>
                  <a:srgbClr val="0070C0"/>
                </a:solidFill>
              </a:rPr>
              <a:t>- У семи нянек дитя без глаза.</a:t>
            </a:r>
            <a:br>
              <a:rPr lang="ru-RU" sz="1400">
                <a:solidFill>
                  <a:srgbClr val="0070C0"/>
                </a:solidFill>
              </a:rPr>
            </a:br>
            <a:r>
              <a:rPr lang="ru-RU" sz="1400">
                <a:solidFill>
                  <a:srgbClr val="0070C0"/>
                </a:solidFill>
              </a:rPr>
              <a:t>- Трое в лодке не считая собаки.</a:t>
            </a:r>
            <a:br>
              <a:rPr lang="ru-RU" sz="1400">
                <a:solidFill>
                  <a:srgbClr val="0070C0"/>
                </a:solidFill>
              </a:rPr>
            </a:br>
            <a:r>
              <a:rPr lang="ru-RU" sz="1400">
                <a:solidFill>
                  <a:srgbClr val="0070C0"/>
                </a:solidFill>
              </a:rPr>
              <a:t>- Семь раз отмерь - один раз отрежь.</a:t>
            </a:r>
            <a:endParaRPr lang="ru-RU" sz="140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055" name="Рисунок 9" descr="strek1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6870" y="4607721"/>
            <a:ext cx="1426633" cy="37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TextBox 14"/>
          <p:cNvSpPr txBox="1">
            <a:spLocks noChangeArrowheads="1"/>
          </p:cNvSpPr>
          <p:nvPr/>
        </p:nvSpPr>
        <p:spPr bwMode="auto">
          <a:xfrm>
            <a:off x="95254" y="4018362"/>
            <a:ext cx="8477249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863D"/>
                </a:solidFill>
              </a:rPr>
              <a:t>Идея № 3 – Скажи по другому.</a:t>
            </a:r>
            <a:r>
              <a:rPr lang="ru-RU" sz="1400">
                <a:solidFill>
                  <a:srgbClr val="CC0099"/>
                </a:solidFill>
              </a:rPr>
              <a:t/>
            </a:r>
            <a:br>
              <a:rPr lang="ru-RU" sz="1400">
                <a:solidFill>
                  <a:srgbClr val="CC0099"/>
                </a:solidFill>
              </a:rPr>
            </a:br>
            <a:r>
              <a:rPr lang="ru-RU" sz="1400">
                <a:solidFill>
                  <a:srgbClr val="CC0099"/>
                </a:solidFill>
              </a:rPr>
              <a:t>Нужно определить фразу, а потом ее же сказать другими словами. У детей получаются удивительные предложения. Расширяется словарный запас не только ребенка, но и родителей. :-)</a:t>
            </a:r>
            <a:br>
              <a:rPr lang="ru-RU" sz="1400">
                <a:solidFill>
                  <a:srgbClr val="CC0099"/>
                </a:solidFill>
              </a:rPr>
            </a:br>
            <a:r>
              <a:rPr lang="ru-RU" sz="1400">
                <a:solidFill>
                  <a:srgbClr val="CC0099"/>
                </a:solidFill>
              </a:rPr>
              <a:t>Пример.</a:t>
            </a:r>
            <a:br>
              <a:rPr lang="ru-RU" sz="1400">
                <a:solidFill>
                  <a:srgbClr val="CC0099"/>
                </a:solidFill>
              </a:rPr>
            </a:br>
            <a:r>
              <a:rPr lang="ru-RU" sz="1400">
                <a:solidFill>
                  <a:srgbClr val="CC0099"/>
                </a:solidFill>
              </a:rPr>
              <a:t>По дороге быстро проехала машина.</a:t>
            </a:r>
            <a:br>
              <a:rPr lang="ru-RU" sz="1400">
                <a:solidFill>
                  <a:srgbClr val="CC0099"/>
                </a:solidFill>
              </a:rPr>
            </a:br>
            <a:r>
              <a:rPr lang="ru-RU" sz="1400">
                <a:solidFill>
                  <a:srgbClr val="CC0099"/>
                </a:solidFill>
              </a:rPr>
              <a:t>По шоссе промчался автомобиль.</a:t>
            </a:r>
            <a:br>
              <a:rPr lang="ru-RU" sz="1400">
                <a:solidFill>
                  <a:srgbClr val="CC0099"/>
                </a:solidFill>
              </a:rPr>
            </a:br>
            <a:r>
              <a:rPr lang="ru-RU" sz="1400">
                <a:solidFill>
                  <a:srgbClr val="CC0099"/>
                </a:solidFill>
              </a:rPr>
              <a:t>По трассе пронеслось транспортное средство.</a:t>
            </a:r>
            <a:br>
              <a:rPr lang="ru-RU" sz="1400">
                <a:solidFill>
                  <a:srgbClr val="CC0099"/>
                </a:solidFill>
              </a:rPr>
            </a:br>
            <a:r>
              <a:rPr lang="ru-RU" sz="1400">
                <a:solidFill>
                  <a:srgbClr val="CC0099"/>
                </a:solidFill>
              </a:rPr>
              <a:t>По асфальту пробежала машина. </a:t>
            </a:r>
            <a:br>
              <a:rPr lang="ru-RU" sz="1400">
                <a:solidFill>
                  <a:srgbClr val="CC0099"/>
                </a:solidFill>
              </a:rPr>
            </a:br>
            <a:endParaRPr lang="ru-RU" sz="1400">
              <a:solidFill>
                <a:srgbClr val="CC0099"/>
              </a:solidFill>
            </a:endParaRPr>
          </a:p>
        </p:txBody>
      </p:sp>
      <p:pic>
        <p:nvPicPr>
          <p:cNvPr id="2058" name="Рисунок 9" descr="strek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" y="267892"/>
            <a:ext cx="2146300" cy="56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Рисунок 12" descr="10cb61ae941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754" y="214312"/>
            <a:ext cx="1238249" cy="558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4" descr="C:\Users\viki\AppData\Local\Microsoft\Windows\Temporary Internet Files\Content.IE5\RZOL7KWK\MC900437473[1].wmf"/>
          <p:cNvPicPr>
            <a:picLocks noChangeAspect="1" noChangeArrowheads="1"/>
          </p:cNvPicPr>
          <p:nvPr/>
        </p:nvPicPr>
        <p:blipFill>
          <a:blip r:embed="rId5" cstate="print"/>
          <a:srcRect t="6068" r="4790" b="8073"/>
          <a:stretch>
            <a:fillRect/>
          </a:stretch>
        </p:blipFill>
        <p:spPr bwMode="auto">
          <a:xfrm>
            <a:off x="95254" y="3053954"/>
            <a:ext cx="1619249" cy="857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061" name="Picture 3" descr="C:\Users\viki\AppData\Local\Microsoft\Windows\Temporary Internet Files\Content.IE5\DVUK9K1C\MC900437483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851" y="1875235"/>
            <a:ext cx="1549400" cy="953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8" descr="C:\Users\viki\AppData\Local\Microsoft\Windows\Temporary Internet Files\Content.IE5\4NMAMLOV\MP900438465[1].jpg"/>
          <p:cNvPicPr>
            <a:picLocks noChangeAspect="1" noChangeArrowheads="1"/>
          </p:cNvPicPr>
          <p:nvPr/>
        </p:nvPicPr>
        <p:blipFill>
          <a:blip r:embed="rId7" cstate="print"/>
          <a:srcRect t="20526"/>
          <a:stretch>
            <a:fillRect/>
          </a:stretch>
        </p:blipFill>
        <p:spPr bwMode="auto">
          <a:xfrm>
            <a:off x="2095503" y="3429001"/>
            <a:ext cx="2571751" cy="615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0" descr="C:\Users\viki\AppData\Local\Microsoft\Windows\Temporary Internet Files\Content.IE5\TNVQ0RGS\MP900438634[1]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5575700"/>
            <a:ext cx="5429251" cy="128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5" descr="C:\Users\viki\AppData\Local\Microsoft\Windows\Temporary Internet Files\Content.IE5\Y0GR27D9\MC900230921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01733" y="4889900"/>
            <a:ext cx="3742267" cy="1968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116632" y="0"/>
            <a:ext cx="10260632" cy="738944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>
          <a:xfrm>
            <a:off x="-19049" y="188641"/>
            <a:ext cx="9067801" cy="64807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400" b="1" u="sng" dirty="0" smtClean="0">
                <a:solidFill>
                  <a:srgbClr val="00863D"/>
                </a:solidFill>
              </a:rPr>
              <a:t>Давайте почитаем!</a:t>
            </a:r>
            <a:r>
              <a:rPr lang="ru-RU" sz="2400" u="sng" dirty="0" smtClean="0">
                <a:solidFill>
                  <a:srgbClr val="00863D"/>
                </a:solidFill>
              </a:rPr>
              <a:t/>
            </a:r>
            <a:br>
              <a:rPr lang="ru-RU" sz="2400" u="sng" dirty="0" smtClean="0">
                <a:solidFill>
                  <a:srgbClr val="00863D"/>
                </a:solidFill>
              </a:rPr>
            </a:br>
            <a:endParaRPr lang="ru-RU" sz="2400" u="sng" dirty="0" smtClean="0">
              <a:solidFill>
                <a:srgbClr val="00863D"/>
              </a:solidFill>
            </a:endParaRPr>
          </a:p>
        </p:txBody>
      </p:sp>
      <p:sp>
        <p:nvSpPr>
          <p:cNvPr id="3077" name="TextBox 7"/>
          <p:cNvSpPr txBox="1">
            <a:spLocks noChangeArrowheads="1"/>
          </p:cNvSpPr>
          <p:nvPr/>
        </p:nvSpPr>
        <p:spPr bwMode="auto">
          <a:xfrm>
            <a:off x="5715003" y="836712"/>
            <a:ext cx="3033461" cy="70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00863D"/>
                </a:solidFill>
              </a:rPr>
              <a:t>Весёлое лето</a:t>
            </a:r>
          </a:p>
          <a:p>
            <a:r>
              <a:rPr lang="ru-RU" sz="1300" b="1" dirty="0">
                <a:solidFill>
                  <a:srgbClr val="92D050"/>
                </a:solidFill>
              </a:rPr>
              <a:t>Лето, лето к нам пришло!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Стало сухо и тепло.</a:t>
            </a:r>
          </a:p>
          <a:p>
            <a:r>
              <a:rPr lang="ru-RU" sz="1300" b="1" dirty="0">
                <a:solidFill>
                  <a:srgbClr val="92D050"/>
                </a:solidFill>
              </a:rPr>
              <a:t>По дорожке прямиком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Ходят ножки босиком.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Кружат пчёлы, вьются птицы,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А Маринка веселится.</a:t>
            </a:r>
          </a:p>
          <a:p>
            <a:r>
              <a:rPr lang="ru-RU" sz="1300" b="1" dirty="0">
                <a:solidFill>
                  <a:srgbClr val="92D050"/>
                </a:solidFill>
              </a:rPr>
              <a:t>Увидала петуха: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- Вот так чудо! Ха-ха-ха!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Удивительный петух: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Сверху – перья, снизу – пух!</a:t>
            </a:r>
          </a:p>
          <a:p>
            <a:r>
              <a:rPr lang="ru-RU" sz="1300" b="1" dirty="0">
                <a:solidFill>
                  <a:srgbClr val="92D050"/>
                </a:solidFill>
              </a:rPr>
              <a:t>Увидала поросёнка, 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Улыбается девчонка: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- Кто от курицы бежит,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На всю улицу визжит,</a:t>
            </a:r>
          </a:p>
          <a:p>
            <a:r>
              <a:rPr lang="ru-RU" sz="1300" b="1" dirty="0">
                <a:solidFill>
                  <a:srgbClr val="92D050"/>
                </a:solidFill>
              </a:rPr>
              <a:t>Вместо хвостика крючок,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Вместо носа пятачок,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Пятачок дырявый,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А крючок вертлявый?</a:t>
            </a:r>
          </a:p>
          <a:p>
            <a:r>
              <a:rPr lang="ru-RU" sz="1300" b="1" dirty="0">
                <a:solidFill>
                  <a:srgbClr val="92D050"/>
                </a:solidFill>
              </a:rPr>
              <a:t>А Барбос рыжий пёс,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Рассмешил её до слёз.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Он бежит не за котом,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А за собственным хвостом.</a:t>
            </a:r>
          </a:p>
          <a:p>
            <a:r>
              <a:rPr lang="ru-RU" sz="1300" b="1" dirty="0">
                <a:solidFill>
                  <a:srgbClr val="92D050"/>
                </a:solidFill>
              </a:rPr>
              <a:t>Хитрый хвостик вьётся,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В зубы не даётся.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Пёс уныло ковыляет,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Потому что он устал.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Хвостик весело виляет: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«Не достал! Не достал!»</a:t>
            </a:r>
          </a:p>
          <a:p>
            <a:r>
              <a:rPr lang="ru-RU" sz="1300" b="1" dirty="0">
                <a:solidFill>
                  <a:srgbClr val="92D050"/>
                </a:solidFill>
              </a:rPr>
              <a:t>Лето, лето к нам пришло!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Стало сухо и тепло.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По дорожке прямиком</a:t>
            </a:r>
            <a:br>
              <a:rPr lang="ru-RU" sz="1300" b="1" dirty="0">
                <a:solidFill>
                  <a:srgbClr val="92D050"/>
                </a:solidFill>
              </a:rPr>
            </a:br>
            <a:r>
              <a:rPr lang="ru-RU" sz="1300" b="1" dirty="0">
                <a:solidFill>
                  <a:srgbClr val="92D050"/>
                </a:solidFill>
              </a:rPr>
              <a:t>Ходят ножки босиком.</a:t>
            </a:r>
          </a:p>
          <a:p>
            <a:r>
              <a:rPr lang="ru-RU" sz="1300" b="1" dirty="0">
                <a:solidFill>
                  <a:srgbClr val="92D050"/>
                </a:solidFill>
              </a:rPr>
              <a:t>               В. Берестов</a:t>
            </a:r>
          </a:p>
          <a:p>
            <a:endParaRPr lang="ru-RU" sz="1300" b="1" dirty="0">
              <a:solidFill>
                <a:srgbClr val="92D050"/>
              </a:solidFill>
              <a:latin typeface="Calibri" pitchFamily="34" charset="0"/>
            </a:endParaRPr>
          </a:p>
        </p:txBody>
      </p:sp>
      <p:pic>
        <p:nvPicPr>
          <p:cNvPr id="3078" name="Рисунок 14" descr="oduvan10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1502" y="6286501"/>
            <a:ext cx="844551" cy="51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TextBox 14"/>
          <p:cNvSpPr txBox="1">
            <a:spLocks noChangeArrowheads="1"/>
          </p:cNvSpPr>
          <p:nvPr/>
        </p:nvSpPr>
        <p:spPr bwMode="auto">
          <a:xfrm>
            <a:off x="2667002" y="3804048"/>
            <a:ext cx="3619500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 b="1">
                <a:solidFill>
                  <a:srgbClr val="00B0F0"/>
                </a:solidFill>
              </a:rPr>
              <a:t/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70C0"/>
                </a:solidFill>
              </a:rPr>
              <a:t>Родник</a:t>
            </a:r>
          </a:p>
          <a:p>
            <a:r>
              <a:rPr lang="ru-RU" sz="1100" b="1">
                <a:solidFill>
                  <a:srgbClr val="00B0F0"/>
                </a:solidFill>
              </a:rPr>
              <a:t>Случится, в солнечный денёк</a:t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B0F0"/>
                </a:solidFill>
              </a:rPr>
              <a:t>Ты в лес уйдёшь поглуше – </a:t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B0F0"/>
                </a:solidFill>
              </a:rPr>
              <a:t>Присядь попробуй на пенёк, </a:t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B0F0"/>
                </a:solidFill>
              </a:rPr>
              <a:t>Не торопись. Послушай.</a:t>
            </a:r>
          </a:p>
          <a:p>
            <a:r>
              <a:rPr lang="ru-RU" sz="1100" b="1">
                <a:solidFill>
                  <a:srgbClr val="00B0F0"/>
                </a:solidFill>
              </a:rPr>
              <a:t>…Шумит листва. Шуршит трава.</a:t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B0F0"/>
                </a:solidFill>
              </a:rPr>
              <a:t>Не умолкают птицы,</a:t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B0F0"/>
                </a:solidFill>
              </a:rPr>
              <a:t>Родник в траве журчит едва,</a:t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B0F0"/>
                </a:solidFill>
              </a:rPr>
              <a:t>Спеша на свет пробиться.</a:t>
            </a:r>
          </a:p>
          <a:p>
            <a:r>
              <a:rPr lang="ru-RU" sz="1100" b="1">
                <a:solidFill>
                  <a:srgbClr val="00B0F0"/>
                </a:solidFill>
              </a:rPr>
              <a:t>Как будто всё поёт вокруг</a:t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B0F0"/>
                </a:solidFill>
              </a:rPr>
              <a:t>Про солнце в поднебесье…</a:t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B0F0"/>
                </a:solidFill>
              </a:rPr>
              <a:t>Послушай, маленький мой друг,</a:t>
            </a:r>
            <a:br>
              <a:rPr lang="ru-RU" sz="1100" b="1">
                <a:solidFill>
                  <a:srgbClr val="00B0F0"/>
                </a:solidFill>
              </a:rPr>
            </a:br>
            <a:r>
              <a:rPr lang="ru-RU" sz="1100" b="1">
                <a:solidFill>
                  <a:srgbClr val="00B0F0"/>
                </a:solidFill>
              </a:rPr>
              <a:t>Не та ил эта песня?</a:t>
            </a:r>
          </a:p>
          <a:p>
            <a:r>
              <a:rPr lang="ru-RU" sz="1100" b="1" i="1">
                <a:solidFill>
                  <a:srgbClr val="00B0F0"/>
                </a:solidFill>
              </a:rPr>
              <a:t>                                         Я. Аким</a:t>
            </a:r>
            <a:endParaRPr lang="ru-RU" sz="1100" b="1">
              <a:solidFill>
                <a:srgbClr val="00B0F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6253" y="908720"/>
            <a:ext cx="4667249" cy="116955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dirty="0"/>
              <a:t>Познакомьте ребенка с пословицами и поговорками о летних явлениях природы.</a:t>
            </a:r>
          </a:p>
          <a:p>
            <a:pPr algn="ctr">
              <a:defRPr/>
            </a:pPr>
            <a:r>
              <a:rPr lang="ru-RU" sz="1400" b="1" dirty="0">
                <a:solidFill>
                  <a:srgbClr val="00863D"/>
                </a:solidFill>
              </a:rPr>
              <a:t>Роса и туман живут по утрам.</a:t>
            </a:r>
          </a:p>
          <a:p>
            <a:pPr algn="ctr">
              <a:defRPr/>
            </a:pPr>
            <a:r>
              <a:rPr lang="ru-RU" sz="1400" b="1" i="1" dirty="0">
                <a:solidFill>
                  <a:srgbClr val="00863D"/>
                </a:solidFill>
              </a:rPr>
              <a:t>Дождливое лето хуже осени.</a:t>
            </a:r>
          </a:p>
          <a:p>
            <a:pPr algn="ctr">
              <a:defRPr/>
            </a:pPr>
            <a:endParaRPr lang="ru-RU" sz="1400" b="1" i="1" dirty="0">
              <a:solidFill>
                <a:srgbClr val="00863D"/>
              </a:solidFill>
            </a:endParaRPr>
          </a:p>
        </p:txBody>
      </p:sp>
      <p:pic>
        <p:nvPicPr>
          <p:cNvPr id="3082" name="Picture 2" descr="C:\Users\viki\AppData\Local\Microsoft\Windows\Temporary Internet Files\Content.IE5\4NMAMLOV\MC90043744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72616" y="0"/>
            <a:ext cx="152400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C:\Users\viki\AppData\Local\Microsoft\Windows\Temporary Internet Files\Content.IE5\0ZTVJJDN\MC90021291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971" y="3964785"/>
            <a:ext cx="1714512" cy="1086594"/>
          </a:xfrm>
          <a:prstGeom prst="rect">
            <a:avLst/>
          </a:prstGeom>
          <a:noFill/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4" name="Picture 11" descr="C:\Users\viki\AppData\Local\Microsoft\Windows\Temporary Internet Files\Content.IE5\Y0GR27D9\MP900438895[1].jpg"/>
          <p:cNvPicPr>
            <a:picLocks noChangeAspect="1" noChangeArrowheads="1"/>
          </p:cNvPicPr>
          <p:nvPr/>
        </p:nvPicPr>
        <p:blipFill>
          <a:blip r:embed="rId5" cstate="print"/>
          <a:srcRect t="4822" b="8923"/>
          <a:stretch>
            <a:fillRect/>
          </a:stretch>
        </p:blipFill>
        <p:spPr bwMode="auto">
          <a:xfrm>
            <a:off x="1523979" y="2411009"/>
            <a:ext cx="4267200" cy="1553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одержимое 2"/>
          <p:cNvSpPr>
            <a:spLocks noGrp="1"/>
          </p:cNvSpPr>
          <p:nvPr>
            <p:ph idx="1"/>
          </p:nvPr>
        </p:nvSpPr>
        <p:spPr>
          <a:xfrm>
            <a:off x="-476249" y="5089924"/>
            <a:ext cx="4191001" cy="2035969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Лето</a:t>
            </a:r>
          </a:p>
          <a:p>
            <a:pPr>
              <a:buFont typeface="Arial" charset="0"/>
              <a:buNone/>
              <a:defRPr/>
            </a:pP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Если в небе ходят грозы,</a:t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Если травы расцвели,</a:t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Если рано утром росы</a:t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Гнут былинки до земли,</a:t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Если в рощах над калиной</a:t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Вплоть до ночи гул пчелиный,</a:t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Если солнышком согрета</a:t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Вся вода в реке до дна – </a:t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Значит, это уже лето!</a:t>
            </a:r>
            <a:b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Значит, кончилась весна!  </a:t>
            </a:r>
          </a:p>
          <a:p>
            <a:pPr>
              <a:buFont typeface="Arial" charset="0"/>
              <a:buNone/>
              <a:defRPr/>
            </a:pPr>
            <a:r>
              <a:rPr lang="ru-RU" sz="12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en-US" sz="12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i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Е. Трутнева</a:t>
            </a:r>
            <a:endParaRPr lang="ru-RU" sz="12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6" name="Picture 3" descr="C:\Users\viki\AppData\Local\Microsoft\Windows\Temporary Internet Files\Content.IE5\9P1HB2GC\MC900437469[1].wmf"/>
          <p:cNvPicPr>
            <a:picLocks noChangeAspect="1" noChangeArrowheads="1"/>
          </p:cNvPicPr>
          <p:nvPr/>
        </p:nvPicPr>
        <p:blipFill>
          <a:blip r:embed="rId6" cstate="print"/>
          <a:srcRect r="28780"/>
          <a:stretch>
            <a:fillRect/>
          </a:stretch>
        </p:blipFill>
        <p:spPr bwMode="auto">
          <a:xfrm flipH="1">
            <a:off x="1238252" y="2678906"/>
            <a:ext cx="666749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4" descr="C:\Users\viki\AppData\Local\Microsoft\Windows\Temporary Internet Files\Content.IE5\4X0VHXAE\MC900437455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3325286" y="6000752"/>
            <a:ext cx="2389716" cy="813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2" descr="C:\Users\viki\AppData\Local\Microsoft\Windows\Temporary Internet Files\Content.IE5\4NMAMLOV\MC90043744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0"/>
            <a:ext cx="1524000" cy="807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9" name="Picture 3" descr="C:\Users\viki\AppData\Local\Microsoft\Windows\Temporary Internet Files\Content.IE5\9P1HB2GC\MC900437469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251" y="3053953"/>
            <a:ext cx="13335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684584" y="-243408"/>
            <a:ext cx="9828584" cy="7101408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-19050" y="1"/>
            <a:ext cx="9067801" cy="83671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400" b="1" u="sng" dirty="0" smtClean="0">
                <a:solidFill>
                  <a:srgbClr val="E46C0A"/>
                </a:solidFill>
              </a:rPr>
              <a:t>Учимся наблюдать </a:t>
            </a:r>
            <a:r>
              <a:rPr lang="ru-RU" sz="2400" b="1" u="sng" dirty="0" smtClean="0">
                <a:solidFill>
                  <a:srgbClr val="E46C0A"/>
                </a:solidFill>
                <a:latin typeface="Arial" charset="0"/>
              </a:rPr>
              <a:t/>
            </a:r>
            <a:br>
              <a:rPr lang="ru-RU" sz="2400" b="1" u="sng" dirty="0" smtClean="0">
                <a:solidFill>
                  <a:srgbClr val="E46C0A"/>
                </a:solidFill>
                <a:latin typeface="Arial" charset="0"/>
              </a:rPr>
            </a:br>
            <a:r>
              <a:rPr lang="ru-RU" sz="2400" b="1" u="sng" dirty="0" smtClean="0">
                <a:solidFill>
                  <a:srgbClr val="E46C0A"/>
                </a:solidFill>
              </a:rPr>
              <a:t>за изменениями в природе </a:t>
            </a:r>
            <a:r>
              <a:rPr lang="ru-RU" sz="2400" u="sng" dirty="0" smtClean="0">
                <a:solidFill>
                  <a:srgbClr val="E46C0A"/>
                </a:solidFill>
              </a:rPr>
              <a:t/>
            </a:r>
            <a:br>
              <a:rPr lang="ru-RU" sz="2400" u="sng" dirty="0" smtClean="0">
                <a:solidFill>
                  <a:srgbClr val="E46C0A"/>
                </a:solidFill>
              </a:rPr>
            </a:br>
            <a:endParaRPr lang="ru-RU" sz="2400" u="sng" dirty="0" smtClean="0">
              <a:solidFill>
                <a:srgbClr val="E46C0A"/>
              </a:solidFill>
            </a:endParaRPr>
          </a:p>
        </p:txBody>
      </p:sp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-381000" y="1628801"/>
            <a:ext cx="6877051" cy="158417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Arial" charset="0"/>
              <a:buNone/>
            </a:pPr>
            <a:r>
              <a:rPr lang="ru-RU" sz="1800" dirty="0" smtClean="0"/>
              <a:t> </a:t>
            </a:r>
          </a:p>
          <a:p>
            <a:pPr eaLnBrk="1" hangingPunct="1">
              <a:buFont typeface="Arial" charset="0"/>
              <a:buNone/>
            </a:pPr>
            <a:r>
              <a:rPr lang="en-US" sz="1800" i="1" dirty="0" smtClean="0"/>
              <a:t>      * </a:t>
            </a:r>
            <a:r>
              <a:rPr lang="ru-RU" sz="1800" dirty="0" smtClean="0"/>
              <a:t>Постарайтесь понаблюдать с ребенком за такими явлениями, как </a:t>
            </a:r>
            <a:r>
              <a:rPr lang="ru-RU" sz="1800" i="1" dirty="0" smtClean="0"/>
              <a:t>утренняя </a:t>
            </a:r>
            <a:r>
              <a:rPr lang="ru-RU" sz="1800" dirty="0" smtClean="0"/>
              <a:t>роса, гроза, </a:t>
            </a:r>
            <a:r>
              <a:rPr lang="ru-RU" sz="1800" i="1" dirty="0" smtClean="0"/>
              <a:t>радуга, туман.</a:t>
            </a:r>
            <a:endParaRPr lang="ru-RU" sz="1800" dirty="0" smtClean="0"/>
          </a:p>
          <a:p>
            <a:pPr eaLnBrk="1" hangingPunct="1">
              <a:buFont typeface="Arial" charset="0"/>
              <a:buNone/>
            </a:pPr>
            <a:r>
              <a:rPr lang="en-US" sz="1800" i="1" dirty="0" smtClean="0"/>
              <a:t>      * </a:t>
            </a:r>
            <a:r>
              <a:rPr lang="ru-RU" sz="1800" dirty="0" smtClean="0"/>
              <a:t>Загадайте ребенку загадки о явлениях</a:t>
            </a:r>
            <a:endParaRPr lang="en-US" sz="1800" dirty="0" smtClean="0"/>
          </a:p>
          <a:p>
            <a:pPr eaLnBrk="1" hangingPunct="1">
              <a:buFont typeface="Arial" charset="0"/>
              <a:buNone/>
            </a:pPr>
            <a:r>
              <a:rPr lang="ru-RU" sz="1800" dirty="0" smtClean="0"/>
              <a:t> </a:t>
            </a:r>
            <a:r>
              <a:rPr lang="en-US" sz="1800" dirty="0" smtClean="0"/>
              <a:t>     </a:t>
            </a:r>
            <a:r>
              <a:rPr lang="ru-RU" sz="1800" dirty="0" smtClean="0"/>
              <a:t>природы. Познакомьте с пословицами и поговорками о летних явлениях природы</a:t>
            </a:r>
            <a:r>
              <a:rPr lang="ru-RU" sz="1800" dirty="0" smtClean="0">
                <a:latin typeface="Arial" charset="0"/>
              </a:rPr>
              <a:t>.</a:t>
            </a:r>
          </a:p>
          <a:p>
            <a:pPr eaLnBrk="1" hangingPunct="1">
              <a:buFont typeface="Arial" charset="0"/>
              <a:buNone/>
            </a:pPr>
            <a:endParaRPr lang="ru-RU" sz="1800" dirty="0" smtClean="0"/>
          </a:p>
        </p:txBody>
      </p:sp>
      <p:sp>
        <p:nvSpPr>
          <p:cNvPr id="4101" name="Прямоугольник 4"/>
          <p:cNvSpPr>
            <a:spLocks noChangeArrowheads="1"/>
          </p:cNvSpPr>
          <p:nvPr/>
        </p:nvSpPr>
        <p:spPr bwMode="auto">
          <a:xfrm>
            <a:off x="0" y="764704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B050"/>
                </a:solidFill>
                <a:latin typeface="Book Antiqua" pitchFamily="18" charset="0"/>
              </a:rPr>
              <a:t>Летом старайтесь как можно </a:t>
            </a:r>
            <a:r>
              <a:rPr lang="ru-RU" sz="1600" b="1" dirty="0">
                <a:solidFill>
                  <a:srgbClr val="00B050"/>
                </a:solidFill>
                <a:latin typeface="Book Antiqua" pitchFamily="18" charset="0"/>
              </a:rPr>
              <a:t>больше </a:t>
            </a:r>
            <a:r>
              <a:rPr lang="ru-RU" sz="1600" dirty="0">
                <a:solidFill>
                  <a:srgbClr val="00B050"/>
                </a:solidFill>
                <a:latin typeface="Book Antiqua" pitchFamily="18" charset="0"/>
              </a:rPr>
              <a:t>времени проводить с ребенком на улице. На прогулке обращайте внимание сына или дочери на то, что  летом  </a:t>
            </a:r>
            <a:r>
              <a:rPr lang="ru-RU" sz="1600" b="1" dirty="0">
                <a:solidFill>
                  <a:srgbClr val="00B050"/>
                </a:solidFill>
                <a:latin typeface="Book Antiqua" pitchFamily="18" charset="0"/>
              </a:rPr>
              <a:t>дни самые </a:t>
            </a:r>
            <a:r>
              <a:rPr lang="ru-RU" sz="1600" b="1" i="1" dirty="0">
                <a:solidFill>
                  <a:srgbClr val="00B050"/>
                </a:solidFill>
                <a:latin typeface="Book Antiqua" pitchFamily="18" charset="0"/>
              </a:rPr>
              <a:t>длинные, а ночи </a:t>
            </a:r>
            <a:r>
              <a:rPr lang="ru-RU" sz="1600" b="1" dirty="0">
                <a:solidFill>
                  <a:srgbClr val="00B050"/>
                </a:solidFill>
                <a:latin typeface="Book Antiqua" pitchFamily="18" charset="0"/>
              </a:rPr>
              <a:t>самые короткие; солнце поднимается высоко, ярко светит и греет; температура </a:t>
            </a:r>
            <a:r>
              <a:rPr lang="ru-RU" sz="1600" b="1" i="1" dirty="0">
                <a:solidFill>
                  <a:srgbClr val="00B050"/>
                </a:solidFill>
                <a:latin typeface="Book Antiqua" pitchFamily="18" charset="0"/>
              </a:rPr>
              <a:t>воздуха </a:t>
            </a:r>
            <a:r>
              <a:rPr lang="ru-RU" sz="1600" b="1" dirty="0">
                <a:solidFill>
                  <a:srgbClr val="00B050"/>
                </a:solidFill>
                <a:latin typeface="Book Antiqua" pitchFamily="18" charset="0"/>
              </a:rPr>
              <a:t>самая высокая в </a:t>
            </a:r>
            <a:r>
              <a:rPr lang="ru-RU" sz="1600" b="1" i="1" dirty="0">
                <a:solidFill>
                  <a:srgbClr val="00B050"/>
                </a:solidFill>
                <a:latin typeface="Book Antiqua" pitchFamily="18" charset="0"/>
              </a:rPr>
              <a:t>году. </a:t>
            </a:r>
            <a:r>
              <a:rPr lang="ru-RU" sz="1600" dirty="0">
                <a:solidFill>
                  <a:srgbClr val="00B050"/>
                </a:solidFill>
                <a:latin typeface="Book Antiqua" pitchFamily="18" charset="0"/>
              </a:rPr>
              <a:t>Продолжайте наблюдения за изменениями в природе. </a:t>
            </a:r>
          </a:p>
        </p:txBody>
      </p:sp>
      <p:pic>
        <p:nvPicPr>
          <p:cNvPr id="4102" name="Рисунок 5" descr="c5eb16ed7f8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8901" y="1982391"/>
            <a:ext cx="3975100" cy="197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TextBox 7"/>
          <p:cNvSpPr txBox="1">
            <a:spLocks noChangeArrowheads="1"/>
          </p:cNvSpPr>
          <p:nvPr/>
        </p:nvSpPr>
        <p:spPr bwMode="auto">
          <a:xfrm>
            <a:off x="1" y="3212977"/>
            <a:ext cx="9143999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alibri" pitchFamily="34" charset="0"/>
              </a:rPr>
              <a:t>*Понаблюдайте с ребенком за </a:t>
            </a:r>
            <a:endParaRPr lang="ru-RU" dirty="0"/>
          </a:p>
          <a:p>
            <a:r>
              <a:rPr lang="ru-RU" dirty="0"/>
              <a:t>ж</a:t>
            </a:r>
            <a:r>
              <a:rPr lang="ru-RU" dirty="0">
                <a:latin typeface="Calibri" pitchFamily="34" charset="0"/>
              </a:rPr>
              <a:t>изнью</a:t>
            </a:r>
            <a:r>
              <a:rPr lang="ru-RU" dirty="0"/>
              <a:t> </a:t>
            </a:r>
            <a:r>
              <a:rPr lang="ru-RU" dirty="0">
                <a:latin typeface="Calibri" pitchFamily="34" charset="0"/>
              </a:rPr>
              <a:t> насекомых.</a:t>
            </a:r>
          </a:p>
          <a:p>
            <a:r>
              <a:rPr lang="ru-RU" dirty="0">
                <a:latin typeface="Calibri" pitchFamily="34" charset="0"/>
              </a:rPr>
              <a:t>* Обратите внимание на то, что пение птиц в парках и лесах уже не такое разноголосое, как весной. Многие птицы уже обзавелись потомством и заняты выкармливанием птенцов.</a:t>
            </a:r>
          </a:p>
          <a:p>
            <a:r>
              <a:rPr lang="ru-RU" dirty="0">
                <a:latin typeface="Calibri" pitchFamily="34" charset="0"/>
              </a:rPr>
              <a:t>*</a:t>
            </a:r>
            <a:r>
              <a:rPr lang="en-US" dirty="0">
                <a:latin typeface="Calibri" pitchFamily="34" charset="0"/>
              </a:rPr>
              <a:t> </a:t>
            </a:r>
            <a:r>
              <a:rPr lang="ru-RU" dirty="0">
                <a:latin typeface="Calibri" pitchFamily="34" charset="0"/>
              </a:rPr>
              <a:t>Во время прогулок объясните ребенку, что полевые и луговые цветы лучше не рвать. За долгую прогулку они завянут, и их придется выкинуть. </a:t>
            </a:r>
            <a:endParaRPr lang="en-US" dirty="0">
              <a:latin typeface="Calibri" pitchFamily="34" charset="0"/>
            </a:endParaRPr>
          </a:p>
          <a:p>
            <a:r>
              <a:rPr lang="ru-RU" dirty="0">
                <a:latin typeface="Calibri" pitchFamily="34" charset="0"/>
              </a:rPr>
              <a:t>*</a:t>
            </a:r>
            <a:r>
              <a:rPr lang="en-US" dirty="0">
                <a:latin typeface="Calibri" pitchFamily="34" charset="0"/>
              </a:rPr>
              <a:t> </a:t>
            </a:r>
            <a:r>
              <a:rPr lang="ru-RU" dirty="0">
                <a:latin typeface="Calibri" pitchFamily="34" charset="0"/>
              </a:rPr>
              <a:t>Возьмите с собой на прогулку альбом</a:t>
            </a:r>
            <a:endParaRPr lang="en-US" dirty="0">
              <a:latin typeface="Calibri" pitchFamily="34" charset="0"/>
            </a:endParaRPr>
          </a:p>
          <a:p>
            <a:r>
              <a:rPr lang="ru-RU" dirty="0">
                <a:latin typeface="Calibri" pitchFamily="34" charset="0"/>
              </a:rPr>
              <a:t> и карандаши и предложите ребенку нарисовать </a:t>
            </a:r>
            <a:endParaRPr lang="en-US" dirty="0">
              <a:latin typeface="Calibri" pitchFamily="34" charset="0"/>
            </a:endParaRPr>
          </a:p>
          <a:p>
            <a:r>
              <a:rPr lang="ru-RU" dirty="0">
                <a:latin typeface="Calibri" pitchFamily="34" charset="0"/>
              </a:rPr>
              <a:t>все увиденные интересные растения.</a:t>
            </a:r>
          </a:p>
          <a:p>
            <a:endParaRPr lang="ru-RU" dirty="0">
              <a:latin typeface="Calibri" pitchFamily="34" charset="0"/>
            </a:endParaRPr>
          </a:p>
        </p:txBody>
      </p:sp>
      <p:pic>
        <p:nvPicPr>
          <p:cNvPr id="4104" name="Рисунок 8" descr="oduvan1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1" y="6000750"/>
            <a:ext cx="1047751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Рисунок 9" descr="strek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251" y="5893594"/>
            <a:ext cx="2146300" cy="56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Рисунок 10" descr="4c4ad66a1830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01" y="5007769"/>
            <a:ext cx="2952751" cy="1850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Рисунок 12" descr="10cb61ae9416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52" y="5893594"/>
            <a:ext cx="1238249" cy="558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Рисунок 13" descr="oduvan10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501" y="6340078"/>
            <a:ext cx="844551" cy="51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Рисунок 14" descr="oduvan10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1" y="6340078"/>
            <a:ext cx="844549" cy="51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>
          <a:xfrm>
            <a:off x="1600200" y="260648"/>
            <a:ext cx="6115051" cy="43204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600" dirty="0" smtClean="0">
                <a:solidFill>
                  <a:srgbClr val="0070C0"/>
                </a:solidFill>
              </a:rPr>
              <a:t>«Давай поиграем!»</a:t>
            </a: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0" y="910829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Calibri" pitchFamily="34" charset="0"/>
              </a:rPr>
              <a:t>Лето предоставляет самые широкие  возможности для организации </a:t>
            </a:r>
            <a:r>
              <a:rPr lang="ru-RU" sz="1600" i="1">
                <a:latin typeface="Calibri" pitchFamily="34" charset="0"/>
              </a:rPr>
              <a:t>игр на улице с водой и песком. </a:t>
            </a:r>
          </a:p>
          <a:p>
            <a:pPr algn="just"/>
            <a:r>
              <a:rPr lang="ru-RU" sz="1600">
                <a:latin typeface="Calibri" pitchFamily="34" charset="0"/>
              </a:rPr>
              <a:t>Во время отдыха </a:t>
            </a:r>
            <a:r>
              <a:rPr lang="ru-RU" sz="1600" b="1">
                <a:latin typeface="Calibri" pitchFamily="34" charset="0"/>
              </a:rPr>
              <a:t>у воды </a:t>
            </a:r>
            <a:r>
              <a:rPr lang="ru-RU" sz="1600">
                <a:latin typeface="Calibri" pitchFamily="34" charset="0"/>
              </a:rPr>
              <a:t>привлеките ребенка к сооружению замков, мостов; покажите, как можно лепить скульптуры из песка и воды. </a:t>
            </a:r>
            <a:endParaRPr lang="ru-RU" sz="1600"/>
          </a:p>
          <a:p>
            <a:pPr algn="just"/>
            <a:endParaRPr lang="ru-RU" sz="1600"/>
          </a:p>
          <a:p>
            <a:pPr algn="just"/>
            <a:r>
              <a:rPr lang="ru-RU" sz="1600">
                <a:latin typeface="Calibri" pitchFamily="34" charset="0"/>
              </a:rPr>
              <a:t>Приобретите набор формочек «Алфавит», и ваш ребенок будет делать не просто куличик из песка, а </a:t>
            </a:r>
            <a:r>
              <a:rPr lang="ru-RU" sz="1600" i="1">
                <a:latin typeface="Calibri" pitchFamily="34" charset="0"/>
              </a:rPr>
              <a:t>потренируется в составлении и чтении слов</a:t>
            </a:r>
            <a:r>
              <a:rPr lang="ru-RU" sz="1600">
                <a:latin typeface="Calibri" pitchFamily="34" charset="0"/>
              </a:rPr>
              <a:t>. Просто напишите на песке половинки букв. Пусть ребенок узнает их и допишет, а потом составит из них слова.</a:t>
            </a:r>
            <a:endParaRPr lang="ru-RU" sz="1600"/>
          </a:p>
          <a:p>
            <a:pPr algn="just"/>
            <a:endParaRPr lang="ru-RU" sz="1600"/>
          </a:p>
          <a:p>
            <a:r>
              <a:rPr lang="ru-RU" sz="1600">
                <a:latin typeface="Calibri" pitchFamily="34" charset="0"/>
              </a:rPr>
              <a:t>Не забудьте про </a:t>
            </a:r>
            <a:r>
              <a:rPr lang="ru-RU" sz="1600" i="1">
                <a:latin typeface="Calibri" pitchFamily="34" charset="0"/>
              </a:rPr>
              <a:t>запуск бумажных корабликов </a:t>
            </a:r>
            <a:r>
              <a:rPr lang="ru-RU" sz="1600">
                <a:latin typeface="Calibri" pitchFamily="34" charset="0"/>
              </a:rPr>
              <a:t>в ручей или реку! А игры</a:t>
            </a:r>
            <a:r>
              <a:rPr lang="ru-RU" sz="1600" b="1" i="1">
                <a:latin typeface="Calibri" pitchFamily="34" charset="0"/>
              </a:rPr>
              <a:t> </a:t>
            </a:r>
            <a:r>
              <a:rPr lang="ru-RU" sz="1600">
                <a:latin typeface="Calibri" pitchFamily="34" charset="0"/>
              </a:rPr>
              <a:t>с </a:t>
            </a:r>
            <a:r>
              <a:rPr lang="ru-RU" sz="1600" i="1">
                <a:latin typeface="Calibri" pitchFamily="34" charset="0"/>
              </a:rPr>
              <a:t>воздушным змеем, томагавком, </a:t>
            </a:r>
            <a:r>
              <a:rPr lang="ru-RU" sz="1600">
                <a:latin typeface="Calibri" pitchFamily="34" charset="0"/>
              </a:rPr>
              <a:t>летающей</a:t>
            </a:r>
            <a:r>
              <a:rPr lang="ru-RU" sz="1600" b="1" i="1">
                <a:latin typeface="Calibri" pitchFamily="34" charset="0"/>
              </a:rPr>
              <a:t> </a:t>
            </a:r>
            <a:r>
              <a:rPr lang="ru-RU" sz="1600">
                <a:latin typeface="Calibri" pitchFamily="34" charset="0"/>
              </a:rPr>
              <a:t>тарелкой! Они разовьют ловкость, меткость, общую моторику будущего первоклассника.</a:t>
            </a:r>
          </a:p>
          <a:p>
            <a:endParaRPr lang="ru-RU" sz="1600">
              <a:latin typeface="Calibri" pitchFamily="34" charset="0"/>
            </a:endParaRPr>
          </a:p>
        </p:txBody>
      </p:sp>
      <p:sp>
        <p:nvSpPr>
          <p:cNvPr id="5126" name="TextBox 6"/>
          <p:cNvSpPr txBox="1">
            <a:spLocks noChangeArrowheads="1"/>
          </p:cNvSpPr>
          <p:nvPr/>
        </p:nvSpPr>
        <p:spPr bwMode="auto">
          <a:xfrm>
            <a:off x="2857501" y="3482579"/>
            <a:ext cx="62865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600">
                <a:latin typeface="Calibri" pitchFamily="34" charset="0"/>
              </a:rPr>
              <a:t>* Ни с чем не сравнимо удовольствие от </a:t>
            </a:r>
            <a:r>
              <a:rPr lang="ru-RU" sz="1600" i="1">
                <a:latin typeface="Calibri" pitchFamily="34" charset="0"/>
              </a:rPr>
              <a:t>игр </a:t>
            </a:r>
            <a:r>
              <a:rPr lang="ru-RU" sz="1600">
                <a:latin typeface="Calibri" pitchFamily="34" charset="0"/>
              </a:rPr>
              <a:t>с </a:t>
            </a:r>
            <a:r>
              <a:rPr lang="ru-RU" sz="1600" i="1">
                <a:latin typeface="Calibri" pitchFamily="34" charset="0"/>
              </a:rPr>
              <a:t>мячом. </a:t>
            </a:r>
            <a:r>
              <a:rPr lang="ru-RU" sz="1600">
                <a:latin typeface="Calibri" pitchFamily="34" charset="0"/>
              </a:rPr>
              <a:t>Пусть ребенок не просто гоняет или подбрасывает мяч. С мячом можно поиграть в хорошо всем известную игру «Города» или в игру «Цепочка слов», когда каждый последующий играющий вспоминает слово на звук, которым закончилось слово предыдущего играющего.</a:t>
            </a:r>
          </a:p>
          <a:p>
            <a:pPr algn="r"/>
            <a:r>
              <a:rPr lang="ru-RU" sz="1600">
                <a:latin typeface="Calibri" pitchFamily="34" charset="0"/>
              </a:rPr>
              <a:t>* Обязательно приобретите детский бадминтон, скакалки. </a:t>
            </a:r>
          </a:p>
          <a:p>
            <a:pPr algn="r"/>
            <a:r>
              <a:rPr lang="ru-RU" sz="1600">
                <a:latin typeface="Calibri" pitchFamily="34" charset="0"/>
              </a:rPr>
              <a:t>*  Летом можно научиться кататься на 2х колесном велосипеде</a:t>
            </a:r>
          </a:p>
          <a:p>
            <a:pPr algn="r"/>
            <a:endParaRPr lang="ru-RU" sz="1600">
              <a:latin typeface="Calibri" pitchFamily="34" charset="0"/>
            </a:endParaRPr>
          </a:p>
        </p:txBody>
      </p:sp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3524251" y="5805488"/>
            <a:ext cx="56197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i="1">
                <a:solidFill>
                  <a:srgbClr val="00863D"/>
                </a:solidFill>
                <a:latin typeface="Book Antiqua" pitchFamily="18" charset="0"/>
              </a:rPr>
              <a:t>Пусть летом ребенок как можно больше двигается, дышит свежим воздухом, набирается сил на следующий свой  учебный год.</a:t>
            </a:r>
          </a:p>
        </p:txBody>
      </p:sp>
      <p:pic>
        <p:nvPicPr>
          <p:cNvPr id="5128" name="Рисунок 9" descr="dc701436b9b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6054329"/>
            <a:ext cx="1143000" cy="644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Рисунок 11" descr="e1d66faae395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1" y="3857625"/>
            <a:ext cx="2667000" cy="2131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Рисунок 13" descr="oduvan10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1" y="6107906"/>
            <a:ext cx="1047749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Рисунок 14" descr="oduvan10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0" y="5679282"/>
            <a:ext cx="687917" cy="421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572125"/>
            <a:ext cx="8796867" cy="12858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48" name="Рисунок 3" descr="delf03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1" y="4339829"/>
            <a:ext cx="3680883" cy="2189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90501" y="1"/>
            <a:ext cx="8953500" cy="54868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«Игры малышей с водой»</a:t>
            </a:r>
          </a:p>
        </p:txBody>
      </p:sp>
      <p:sp>
        <p:nvSpPr>
          <p:cNvPr id="6151" name="TextBox 6"/>
          <p:cNvSpPr txBox="1">
            <a:spLocks noChangeArrowheads="1"/>
          </p:cNvSpPr>
          <p:nvPr/>
        </p:nvSpPr>
        <p:spPr bwMode="auto">
          <a:xfrm>
            <a:off x="0" y="476672"/>
            <a:ext cx="896448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Calibri" pitchFamily="34" charset="0"/>
              </a:rPr>
              <a:t>Вода — первый и любимый всеми детьми объект для игр и для исследования. Игры с водой создают у детей радостное настрое­ние, повышают жизненный тонус, дают детям массу приятных и полезных впечатлений, переживаний и знаний. Особенно это важно для самых маленьких детей.</a:t>
            </a:r>
          </a:p>
          <a:p>
            <a:pPr algn="ctr"/>
            <a:endParaRPr lang="ru-RU" sz="1600" dirty="0">
              <a:latin typeface="Calibri" pitchFamily="34" charset="0"/>
            </a:endParaRPr>
          </a:p>
        </p:txBody>
      </p:sp>
      <p:sp>
        <p:nvSpPr>
          <p:cNvPr id="6152" name="TextBox 7"/>
          <p:cNvSpPr txBox="1">
            <a:spLocks noChangeArrowheads="1"/>
          </p:cNvSpPr>
          <p:nvPr/>
        </p:nvSpPr>
        <p:spPr bwMode="auto">
          <a:xfrm>
            <a:off x="0" y="1772816"/>
            <a:ext cx="774035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sz="1500" b="1" i="1" dirty="0">
                <a:solidFill>
                  <a:srgbClr val="002060"/>
                </a:solidFill>
                <a:latin typeface="Calibri" pitchFamily="34" charset="0"/>
              </a:rPr>
              <a:t>Какие игры с водой можно организовать дома?</a:t>
            </a:r>
            <a:r>
              <a:rPr lang="ru-RU" sz="1500" b="1" i="1" dirty="0">
                <a:latin typeface="Calibri" pitchFamily="34" charset="0"/>
              </a:rPr>
              <a:t> </a:t>
            </a:r>
            <a:endParaRPr lang="ru-RU" sz="1500" dirty="0">
              <a:latin typeface="Calibri" pitchFamily="34" charset="0"/>
            </a:endParaRPr>
          </a:p>
          <a:p>
            <a:pPr algn="r"/>
            <a:r>
              <a:rPr lang="ru-RU" sz="1500" dirty="0">
                <a:latin typeface="Calibri" pitchFamily="34" charset="0"/>
              </a:rPr>
              <a:t>На столах стоят емкости с водой и игровое оборудование, бумажные полотенца. Проиграть предложенные варианты.</a:t>
            </a:r>
          </a:p>
          <a:p>
            <a:pPr algn="r"/>
            <a:r>
              <a:rPr lang="ru-RU" sz="1500" u="sng" dirty="0">
                <a:latin typeface="Calibri" pitchFamily="34" charset="0"/>
              </a:rPr>
              <a:t>1. Знакомство со свойствами воды:</a:t>
            </a:r>
            <a:endParaRPr lang="ru-RU" sz="1500" dirty="0">
              <a:latin typeface="Calibri" pitchFamily="34" charset="0"/>
            </a:endParaRPr>
          </a:p>
          <a:p>
            <a:pPr algn="r"/>
            <a:r>
              <a:rPr lang="ru-RU" sz="1500" dirty="0">
                <a:latin typeface="Calibri" pitchFamily="34" charset="0"/>
              </a:rPr>
              <a:t>     Вода разливается, она жидкая. </a:t>
            </a:r>
            <a:endParaRPr lang="ru-RU" sz="1500" dirty="0"/>
          </a:p>
          <a:p>
            <a:pPr algn="r"/>
            <a:r>
              <a:rPr lang="ru-RU" sz="1500" dirty="0">
                <a:latin typeface="Calibri" pitchFamily="34" charset="0"/>
              </a:rPr>
              <a:t>Ее можно собрать тряпочкой или губкой.</a:t>
            </a:r>
          </a:p>
          <a:p>
            <a:pPr algn="r"/>
            <a:r>
              <a:rPr lang="ru-RU" sz="1500" dirty="0">
                <a:latin typeface="Calibri" pitchFamily="34" charset="0"/>
              </a:rPr>
              <a:t> Вода бывает горячая, теплая и холодная. Попробовать на ощупь. </a:t>
            </a:r>
          </a:p>
          <a:p>
            <a:pPr algn="r"/>
            <a:r>
              <a:rPr lang="ru-RU" sz="1500" dirty="0">
                <a:latin typeface="Calibri" pitchFamily="34" charset="0"/>
              </a:rPr>
              <a:t>Вода чистая, прозрачная, через нее все видно. Сравнить воду и молоко.</a:t>
            </a:r>
          </a:p>
          <a:p>
            <a:pPr algn="r"/>
            <a:r>
              <a:rPr lang="ru-RU" sz="1500" dirty="0">
                <a:latin typeface="Calibri" pitchFamily="34" charset="0"/>
              </a:rPr>
              <a:t>    Воду можно наливать и переливать. Дети сами наливают воду.</a:t>
            </a:r>
          </a:p>
          <a:p>
            <a:pPr algn="r"/>
            <a:r>
              <a:rPr lang="ru-RU" sz="1500" dirty="0">
                <a:latin typeface="Calibri" pitchFamily="34" charset="0"/>
              </a:rPr>
              <a:t>Воду можно окрасить, добавив в нее краситель (чай,  гуашь, зеленку...).</a:t>
            </a:r>
          </a:p>
          <a:p>
            <a:pPr algn="r"/>
            <a:r>
              <a:rPr lang="ru-RU" sz="1500" dirty="0">
                <a:latin typeface="Calibri" pitchFamily="34" charset="0"/>
              </a:rPr>
              <a:t>2. Переливание воды разными емкостями (ложкой, баночкой, кружкой).</a:t>
            </a:r>
          </a:p>
          <a:p>
            <a:pPr algn="r"/>
            <a:r>
              <a:rPr lang="ru-RU" sz="1500" dirty="0">
                <a:latin typeface="Calibri" pitchFamily="34" charset="0"/>
              </a:rPr>
              <a:t>3. Наливание воды в разные сосуды (чашку, бутылочку, кастрюльку...).</a:t>
            </a:r>
          </a:p>
          <a:p>
            <a:pPr algn="r"/>
            <a:r>
              <a:rPr lang="ru-RU" sz="1500" dirty="0">
                <a:latin typeface="Calibri" pitchFamily="34" charset="0"/>
              </a:rPr>
              <a:t>4. Веселая рыбалка (вылавливание ложкой разных предметов).</a:t>
            </a:r>
          </a:p>
          <a:p>
            <a:pPr algn="r"/>
            <a:r>
              <a:rPr lang="ru-RU" sz="1500" dirty="0">
                <a:latin typeface="Calibri" pitchFamily="34" charset="0"/>
              </a:rPr>
              <a:t>5. Тонет — не тонет (игры на экспериментирование).</a:t>
            </a:r>
          </a:p>
          <a:p>
            <a:pPr algn="r"/>
            <a:r>
              <a:rPr lang="ru-RU" sz="1500" dirty="0">
                <a:latin typeface="Calibri" pitchFamily="34" charset="0"/>
              </a:rPr>
              <a:t>                                        6. Игры с мыльными пузырями. </a:t>
            </a:r>
          </a:p>
          <a:p>
            <a:pPr algn="r"/>
            <a:r>
              <a:rPr lang="ru-RU" sz="1500" dirty="0">
                <a:latin typeface="Calibri" pitchFamily="34" charset="0"/>
              </a:rPr>
              <a:t>7. Игры с заводными плавающими игрушками.</a:t>
            </a:r>
          </a:p>
          <a:p>
            <a:pPr algn="r"/>
            <a:r>
              <a:rPr lang="ru-RU" sz="1500" dirty="0">
                <a:latin typeface="Calibri" pitchFamily="34" charset="0"/>
              </a:rPr>
              <a:t>                        </a:t>
            </a:r>
            <a:r>
              <a:rPr lang="ru-RU" sz="1500" dirty="0"/>
              <a:t>                   </a:t>
            </a:r>
            <a:r>
              <a:rPr lang="ru-RU" sz="1500" dirty="0">
                <a:latin typeface="Calibri" pitchFamily="34" charset="0"/>
              </a:rPr>
              <a:t>8. Игры с мелкими резиновыми, </a:t>
            </a:r>
            <a:r>
              <a:rPr lang="ru-RU" sz="1500" dirty="0"/>
              <a:t>  </a:t>
            </a:r>
            <a:r>
              <a:rPr lang="ru-RU" sz="1500" dirty="0">
                <a:latin typeface="Calibri" pitchFamily="34" charset="0"/>
              </a:rPr>
              <a:t>пластмассовыми игрушками в воде.</a:t>
            </a:r>
          </a:p>
          <a:p>
            <a:r>
              <a:rPr lang="ru-RU" sz="1500" dirty="0">
                <a:latin typeface="Calibri" pitchFamily="34" charset="0"/>
              </a:rPr>
              <a:t>                                               </a:t>
            </a:r>
            <a:r>
              <a:rPr lang="en-US" sz="1500" dirty="0">
                <a:latin typeface="Calibri" pitchFamily="34" charset="0"/>
              </a:rPr>
              <a:t>            </a:t>
            </a:r>
            <a:r>
              <a:rPr lang="ru-RU" sz="1500" dirty="0">
                <a:latin typeface="Calibri" pitchFamily="34" charset="0"/>
              </a:rPr>
              <a:t>  9. Игры с куклой: "Умоем куклу", </a:t>
            </a:r>
          </a:p>
          <a:p>
            <a:r>
              <a:rPr lang="ru-RU" sz="1500" dirty="0">
                <a:latin typeface="Calibri" pitchFamily="34" charset="0"/>
              </a:rPr>
              <a:t>                                               </a:t>
            </a:r>
            <a:r>
              <a:rPr lang="en-US" sz="1500" dirty="0">
                <a:latin typeface="Calibri" pitchFamily="34" charset="0"/>
              </a:rPr>
              <a:t>              </a:t>
            </a:r>
            <a:r>
              <a:rPr lang="ru-RU" sz="1500" dirty="0">
                <a:latin typeface="Calibri" pitchFamily="34" charset="0"/>
              </a:rPr>
              <a:t>    "Помоем кукольную посуду". </a:t>
            </a:r>
          </a:p>
          <a:p>
            <a:pPr algn="r"/>
            <a:endParaRPr lang="ru-RU" sz="1500" dirty="0">
              <a:latin typeface="Calibri" pitchFamily="34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0" y="1575531"/>
            <a:ext cx="9144000" cy="197285"/>
          </a:xfrm>
          <a:custGeom>
            <a:avLst/>
            <a:gdLst>
              <a:gd name="connsiteX0" fmla="*/ 872671 w 10156371"/>
              <a:gd name="connsiteY0" fmla="*/ 874485 h 1113970"/>
              <a:gd name="connsiteX1" fmla="*/ 1188357 w 10156371"/>
              <a:gd name="connsiteY1" fmla="*/ 232228 h 1113970"/>
              <a:gd name="connsiteX2" fmla="*/ 1504042 w 10156371"/>
              <a:gd name="connsiteY2" fmla="*/ 732971 h 1113970"/>
              <a:gd name="connsiteX3" fmla="*/ 1917699 w 10156371"/>
              <a:gd name="connsiteY3" fmla="*/ 297542 h 1113970"/>
              <a:gd name="connsiteX4" fmla="*/ 2342242 w 10156371"/>
              <a:gd name="connsiteY4" fmla="*/ 863599 h 1113970"/>
              <a:gd name="connsiteX5" fmla="*/ 2592614 w 10156371"/>
              <a:gd name="connsiteY5" fmla="*/ 297542 h 1113970"/>
              <a:gd name="connsiteX6" fmla="*/ 3038928 w 10156371"/>
              <a:gd name="connsiteY6" fmla="*/ 732971 h 1113970"/>
              <a:gd name="connsiteX7" fmla="*/ 3278414 w 10156371"/>
              <a:gd name="connsiteY7" fmla="*/ 243114 h 1113970"/>
              <a:gd name="connsiteX8" fmla="*/ 3637642 w 10156371"/>
              <a:gd name="connsiteY8" fmla="*/ 820057 h 1113970"/>
              <a:gd name="connsiteX9" fmla="*/ 4105728 w 10156371"/>
              <a:gd name="connsiteY9" fmla="*/ 156028 h 1113970"/>
              <a:gd name="connsiteX10" fmla="*/ 4312557 w 10156371"/>
              <a:gd name="connsiteY10" fmla="*/ 493485 h 1113970"/>
              <a:gd name="connsiteX11" fmla="*/ 4671785 w 10156371"/>
              <a:gd name="connsiteY11" fmla="*/ 515257 h 1113970"/>
              <a:gd name="connsiteX12" fmla="*/ 4987471 w 10156371"/>
              <a:gd name="connsiteY12" fmla="*/ 809171 h 1113970"/>
              <a:gd name="connsiteX13" fmla="*/ 5422899 w 10156371"/>
              <a:gd name="connsiteY13" fmla="*/ 569685 h 1113970"/>
              <a:gd name="connsiteX14" fmla="*/ 6141357 w 10156371"/>
              <a:gd name="connsiteY14" fmla="*/ 765628 h 1113970"/>
              <a:gd name="connsiteX15" fmla="*/ 6402614 w 10156371"/>
              <a:gd name="connsiteY15" fmla="*/ 275771 h 1113970"/>
              <a:gd name="connsiteX16" fmla="*/ 6794499 w 10156371"/>
              <a:gd name="connsiteY16" fmla="*/ 743857 h 1113970"/>
              <a:gd name="connsiteX17" fmla="*/ 6957785 w 10156371"/>
              <a:gd name="connsiteY17" fmla="*/ 253999 h 1113970"/>
              <a:gd name="connsiteX18" fmla="*/ 7327899 w 10156371"/>
              <a:gd name="connsiteY18" fmla="*/ 754742 h 1113970"/>
              <a:gd name="connsiteX19" fmla="*/ 7654471 w 10156371"/>
              <a:gd name="connsiteY19" fmla="*/ 112485 h 1113970"/>
              <a:gd name="connsiteX20" fmla="*/ 8318499 w 10156371"/>
              <a:gd name="connsiteY20" fmla="*/ 711199 h 1113970"/>
              <a:gd name="connsiteX21" fmla="*/ 8655957 w 10156371"/>
              <a:gd name="connsiteY21" fmla="*/ 253999 h 1113970"/>
              <a:gd name="connsiteX22" fmla="*/ 9058728 w 10156371"/>
              <a:gd name="connsiteY22" fmla="*/ 471714 h 1113970"/>
              <a:gd name="connsiteX23" fmla="*/ 9200242 w 10156371"/>
              <a:gd name="connsiteY23" fmla="*/ 188685 h 1113970"/>
              <a:gd name="connsiteX24" fmla="*/ 9624785 w 10156371"/>
              <a:gd name="connsiteY24" fmla="*/ 482599 h 1113970"/>
              <a:gd name="connsiteX25" fmla="*/ 9864271 w 10156371"/>
              <a:gd name="connsiteY25" fmla="*/ 47171 h 1113970"/>
              <a:gd name="connsiteX26" fmla="*/ 9951357 w 10156371"/>
              <a:gd name="connsiteY26" fmla="*/ 199571 h 1113970"/>
              <a:gd name="connsiteX27" fmla="*/ 9973128 w 10156371"/>
              <a:gd name="connsiteY27" fmla="*/ 983342 h 1113970"/>
              <a:gd name="connsiteX28" fmla="*/ 8851899 w 10156371"/>
              <a:gd name="connsiteY28" fmla="*/ 983342 h 1113970"/>
              <a:gd name="connsiteX29" fmla="*/ 5923642 w 10156371"/>
              <a:gd name="connsiteY29" fmla="*/ 994228 h 1113970"/>
              <a:gd name="connsiteX30" fmla="*/ 840014 w 10156371"/>
              <a:gd name="connsiteY30" fmla="*/ 994228 h 1113970"/>
              <a:gd name="connsiteX31" fmla="*/ 872671 w 10156371"/>
              <a:gd name="connsiteY31" fmla="*/ 874485 h 1113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0156371" h="1113970">
                <a:moveTo>
                  <a:pt x="872671" y="874485"/>
                </a:moveTo>
                <a:cubicBezTo>
                  <a:pt x="930728" y="747485"/>
                  <a:pt x="1083129" y="255814"/>
                  <a:pt x="1188357" y="232228"/>
                </a:cubicBezTo>
                <a:cubicBezTo>
                  <a:pt x="1293585" y="208642"/>
                  <a:pt x="1382485" y="722085"/>
                  <a:pt x="1504042" y="732971"/>
                </a:cubicBezTo>
                <a:cubicBezTo>
                  <a:pt x="1625599" y="743857"/>
                  <a:pt x="1777999" y="275771"/>
                  <a:pt x="1917699" y="297542"/>
                </a:cubicBezTo>
                <a:cubicBezTo>
                  <a:pt x="2057399" y="319313"/>
                  <a:pt x="2229756" y="863599"/>
                  <a:pt x="2342242" y="863599"/>
                </a:cubicBezTo>
                <a:cubicBezTo>
                  <a:pt x="2454728" y="863599"/>
                  <a:pt x="2476500" y="319313"/>
                  <a:pt x="2592614" y="297542"/>
                </a:cubicBezTo>
                <a:cubicBezTo>
                  <a:pt x="2708728" y="275771"/>
                  <a:pt x="2924628" y="742042"/>
                  <a:pt x="3038928" y="732971"/>
                </a:cubicBezTo>
                <a:cubicBezTo>
                  <a:pt x="3153228" y="723900"/>
                  <a:pt x="3178628" y="228600"/>
                  <a:pt x="3278414" y="243114"/>
                </a:cubicBezTo>
                <a:cubicBezTo>
                  <a:pt x="3378200" y="257628"/>
                  <a:pt x="3499756" y="834571"/>
                  <a:pt x="3637642" y="820057"/>
                </a:cubicBezTo>
                <a:cubicBezTo>
                  <a:pt x="3775528" y="805543"/>
                  <a:pt x="3993242" y="210457"/>
                  <a:pt x="4105728" y="156028"/>
                </a:cubicBezTo>
                <a:cubicBezTo>
                  <a:pt x="4218214" y="101599"/>
                  <a:pt x="4218214" y="433614"/>
                  <a:pt x="4312557" y="493485"/>
                </a:cubicBezTo>
                <a:cubicBezTo>
                  <a:pt x="4406900" y="553356"/>
                  <a:pt x="4559299" y="462643"/>
                  <a:pt x="4671785" y="515257"/>
                </a:cubicBezTo>
                <a:cubicBezTo>
                  <a:pt x="4784271" y="567871"/>
                  <a:pt x="4862285" y="800100"/>
                  <a:pt x="4987471" y="809171"/>
                </a:cubicBezTo>
                <a:cubicBezTo>
                  <a:pt x="5112657" y="818242"/>
                  <a:pt x="5230585" y="576942"/>
                  <a:pt x="5422899" y="569685"/>
                </a:cubicBezTo>
                <a:cubicBezTo>
                  <a:pt x="5615213" y="562428"/>
                  <a:pt x="5978071" y="814614"/>
                  <a:pt x="6141357" y="765628"/>
                </a:cubicBezTo>
                <a:cubicBezTo>
                  <a:pt x="6304643" y="716642"/>
                  <a:pt x="6293757" y="279399"/>
                  <a:pt x="6402614" y="275771"/>
                </a:cubicBezTo>
                <a:cubicBezTo>
                  <a:pt x="6511471" y="272143"/>
                  <a:pt x="6701971" y="747486"/>
                  <a:pt x="6794499" y="743857"/>
                </a:cubicBezTo>
                <a:cubicBezTo>
                  <a:pt x="6887027" y="740228"/>
                  <a:pt x="6868885" y="252185"/>
                  <a:pt x="6957785" y="253999"/>
                </a:cubicBezTo>
                <a:cubicBezTo>
                  <a:pt x="7046685" y="255813"/>
                  <a:pt x="7211785" y="778328"/>
                  <a:pt x="7327899" y="754742"/>
                </a:cubicBezTo>
                <a:cubicBezTo>
                  <a:pt x="7444013" y="731156"/>
                  <a:pt x="7489371" y="119742"/>
                  <a:pt x="7654471" y="112485"/>
                </a:cubicBezTo>
                <a:cubicBezTo>
                  <a:pt x="7819571" y="105228"/>
                  <a:pt x="8151585" y="687613"/>
                  <a:pt x="8318499" y="711199"/>
                </a:cubicBezTo>
                <a:cubicBezTo>
                  <a:pt x="8485413" y="734785"/>
                  <a:pt x="8532586" y="293913"/>
                  <a:pt x="8655957" y="253999"/>
                </a:cubicBezTo>
                <a:cubicBezTo>
                  <a:pt x="8779328" y="214085"/>
                  <a:pt x="8968014" y="482600"/>
                  <a:pt x="9058728" y="471714"/>
                </a:cubicBezTo>
                <a:cubicBezTo>
                  <a:pt x="9149442" y="460828"/>
                  <a:pt x="9105899" y="186871"/>
                  <a:pt x="9200242" y="188685"/>
                </a:cubicBezTo>
                <a:cubicBezTo>
                  <a:pt x="9294585" y="190499"/>
                  <a:pt x="9514114" y="506185"/>
                  <a:pt x="9624785" y="482599"/>
                </a:cubicBezTo>
                <a:cubicBezTo>
                  <a:pt x="9735456" y="459013"/>
                  <a:pt x="9809843" y="94342"/>
                  <a:pt x="9864271" y="47171"/>
                </a:cubicBezTo>
                <a:cubicBezTo>
                  <a:pt x="9918699" y="0"/>
                  <a:pt x="9933214" y="43543"/>
                  <a:pt x="9951357" y="199571"/>
                </a:cubicBezTo>
                <a:cubicBezTo>
                  <a:pt x="9969500" y="355599"/>
                  <a:pt x="10156371" y="852714"/>
                  <a:pt x="9973128" y="983342"/>
                </a:cubicBezTo>
                <a:cubicBezTo>
                  <a:pt x="9789885" y="1113970"/>
                  <a:pt x="8851899" y="983342"/>
                  <a:pt x="8851899" y="983342"/>
                </a:cubicBezTo>
                <a:lnTo>
                  <a:pt x="5923642" y="994228"/>
                </a:lnTo>
                <a:lnTo>
                  <a:pt x="840014" y="994228"/>
                </a:lnTo>
                <a:cubicBezTo>
                  <a:pt x="0" y="970642"/>
                  <a:pt x="814614" y="1001485"/>
                  <a:pt x="872671" y="874485"/>
                </a:cubicBezTo>
                <a:close/>
              </a:path>
            </a:pathLst>
          </a:custGeom>
          <a:ln/>
          <a:effectLst>
            <a:glow rad="635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  <a:softEdge rad="31750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 flipH="1">
            <a:off x="2762251" y="5518548"/>
            <a:ext cx="6381749" cy="1339453"/>
          </a:xfrm>
          <a:prstGeom prst="rtTriangle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157" name="Picture 2" descr="C:\Downloads\4f5687779a3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4509120"/>
            <a:ext cx="133164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Овал 12"/>
          <p:cNvSpPr/>
          <p:nvPr/>
        </p:nvSpPr>
        <p:spPr>
          <a:xfrm>
            <a:off x="7067551" y="6182917"/>
            <a:ext cx="571500" cy="26789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FF660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0501" y="260648"/>
            <a:ext cx="8953500" cy="43204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«Игры малышей с песком»</a:t>
            </a: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0" y="692696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Calibri" pitchFamily="34" charset="0"/>
              </a:rPr>
              <a:t>Игры с песком в песочнице позволяют детям устанавливать первые контакты друг с другом, являются прекрасным средством для развития и самореализации ребенка. Играя с песком, дети узнают о его свойствах: сыпучесть, рыхлость, способность пропускать воду, состоит из мелких пес­чинок и т.д.</a:t>
            </a:r>
          </a:p>
          <a:p>
            <a:pPr algn="just"/>
            <a:r>
              <a:rPr lang="ru-RU" sz="1500" dirty="0">
                <a:latin typeface="Calibri" pitchFamily="34" charset="0"/>
              </a:rPr>
              <a:t>Песок - хорошее психопрофилактическое средство. Он спосо­бен "заземлять" негативную психическую энергию и устанавли­вать стабильное эмоциональное состояние.</a:t>
            </a:r>
          </a:p>
          <a:p>
            <a:pPr algn="just"/>
            <a:endParaRPr lang="ru-RU" sz="1500" dirty="0">
              <a:latin typeface="Calibri" pitchFamily="34" charset="0"/>
            </a:endParaRPr>
          </a:p>
        </p:txBody>
      </p:sp>
      <p:sp>
        <p:nvSpPr>
          <p:cNvPr id="7174" name="TextBox 7"/>
          <p:cNvSpPr txBox="1">
            <a:spLocks noChangeArrowheads="1"/>
          </p:cNvSpPr>
          <p:nvPr/>
        </p:nvSpPr>
        <p:spPr bwMode="auto">
          <a:xfrm>
            <a:off x="0" y="1844824"/>
            <a:ext cx="9144000" cy="512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FF0000"/>
                </a:solidFill>
              </a:rPr>
              <a:t>        </a:t>
            </a:r>
            <a:r>
              <a:rPr lang="ru-RU" sz="1600" b="1" i="1" dirty="0">
                <a:solidFill>
                  <a:srgbClr val="FF0000"/>
                </a:solidFill>
                <a:latin typeface="Calibri" pitchFamily="34" charset="0"/>
              </a:rPr>
              <a:t>Какие игровые упражнения </a:t>
            </a:r>
            <a:endParaRPr lang="ru-RU" sz="1600" b="1" i="1" dirty="0">
              <a:solidFill>
                <a:srgbClr val="FF0000"/>
              </a:solidFill>
            </a:endParaRPr>
          </a:p>
          <a:p>
            <a:r>
              <a:rPr lang="ru-RU" sz="1600" b="1" i="1" dirty="0">
                <a:solidFill>
                  <a:srgbClr val="FF0000"/>
                </a:solidFill>
              </a:rPr>
              <a:t>        </a:t>
            </a:r>
            <a:r>
              <a:rPr lang="ru-RU" sz="1600" b="1" i="1" dirty="0">
                <a:solidFill>
                  <a:srgbClr val="FF0000"/>
                </a:solidFill>
                <a:latin typeface="Calibri" pitchFamily="34" charset="0"/>
              </a:rPr>
              <a:t>можно делать с малышами?</a:t>
            </a:r>
          </a:p>
          <a:p>
            <a:r>
              <a:rPr lang="ru-RU" sz="1600" b="1" i="1" dirty="0">
                <a:latin typeface="Calibri" pitchFamily="34" charset="0"/>
              </a:rPr>
              <a:t> </a:t>
            </a:r>
            <a:r>
              <a:rPr lang="ru-RU" sz="1600" dirty="0">
                <a:latin typeface="Calibri" pitchFamily="34" charset="0"/>
              </a:rPr>
              <a:t>•   Вот какие наши ручки (ребенок слегка </a:t>
            </a:r>
            <a:endParaRPr lang="ru-RU" sz="1600" dirty="0"/>
          </a:p>
          <a:p>
            <a:r>
              <a:rPr lang="ru-RU" sz="1600" dirty="0">
                <a:latin typeface="Calibri" pitchFamily="34" charset="0"/>
              </a:rPr>
              <a:t>вдавливает руку в песок, проговаривая </a:t>
            </a:r>
            <a:endParaRPr lang="ru-RU" sz="1600" dirty="0"/>
          </a:p>
          <a:p>
            <a:r>
              <a:rPr lang="ru-RU" sz="1600" dirty="0">
                <a:latin typeface="Calibri" pitchFamily="34" charset="0"/>
              </a:rPr>
              <a:t> </a:t>
            </a:r>
            <a:r>
              <a:rPr lang="ru-RU" sz="1600" dirty="0"/>
              <a:t>о </a:t>
            </a:r>
            <a:r>
              <a:rPr lang="ru-RU" sz="1600" dirty="0">
                <a:latin typeface="Calibri" pitchFamily="34" charset="0"/>
              </a:rPr>
              <a:t>своих ощущениях  песок сырой, теплый</a:t>
            </a:r>
            <a:r>
              <a:rPr lang="ru-RU" sz="1600" dirty="0"/>
              <a:t>)</a:t>
            </a:r>
          </a:p>
          <a:p>
            <a:r>
              <a:rPr lang="ru-RU" sz="1600" dirty="0">
                <a:latin typeface="Calibri" pitchFamily="34" charset="0"/>
              </a:rPr>
              <a:t>•   Вот так наши кулачки (нажимать на песок </a:t>
            </a:r>
          </a:p>
          <a:p>
            <a:r>
              <a:rPr lang="ru-RU" sz="1600" dirty="0">
                <a:latin typeface="Calibri" pitchFamily="34" charset="0"/>
              </a:rPr>
              <a:t>Кулачками и костяшками пальцев — сравнивать, на что похож отпечаток).</a:t>
            </a:r>
          </a:p>
          <a:p>
            <a:r>
              <a:rPr lang="ru-RU" sz="1600" dirty="0">
                <a:latin typeface="Calibri" pitchFamily="34" charset="0"/>
              </a:rPr>
              <a:t>•   Пальчики гуляют ("пройтись" поочередно каждым пальчи­ком левой и правой руки по песку, затем двумя руками одновременно)</a:t>
            </a:r>
          </a:p>
          <a:p>
            <a:r>
              <a:rPr lang="ru-RU" sz="1600" dirty="0">
                <a:latin typeface="Calibri" pitchFamily="34" charset="0"/>
              </a:rPr>
              <a:t>•   Пальчики играют ("поиграть" одновременно пальцами по поверхности песка, как на пианино).</a:t>
            </a:r>
          </a:p>
          <a:p>
            <a:r>
              <a:rPr lang="ru-RU" sz="1600" dirty="0">
                <a:latin typeface="Calibri" pitchFamily="34" charset="0"/>
              </a:rPr>
              <a:t>•   Ползают ладошки (зигзагообразные и круговые движения ладошками по песку — едет машина, ползет жук, крутится карусель...). То же самое ребром ладошки.</a:t>
            </a:r>
          </a:p>
          <a:p>
            <a:r>
              <a:rPr lang="ru-RU" sz="1600" dirty="0">
                <a:latin typeface="Calibri" pitchFamily="34" charset="0"/>
              </a:rPr>
              <a:t>•   Кто здесь пробегал (Оставлять следы одновременно разным количеством пальцев. Придумать, кто оставил эти следы).</a:t>
            </a:r>
          </a:p>
          <a:p>
            <a:pPr algn="ctr"/>
            <a:r>
              <a:rPr lang="ru-RU" sz="1400" i="1" dirty="0">
                <a:solidFill>
                  <a:srgbClr val="C00000"/>
                </a:solidFill>
                <a:latin typeface="Calibri" pitchFamily="34" charset="0"/>
              </a:rPr>
              <a:t>С помощью таких игр мы не только обучаем детей, но и развиваем тактильно-кинестетическую чувствительность, а также мелкую моторику рук. Формируем у них такие черты характера, как инициативность, самостоятельность, развиваем воображение и речь.</a:t>
            </a:r>
          </a:p>
          <a:p>
            <a:endParaRPr lang="ru-RU" sz="1400" dirty="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ru-RU" sz="1500" dirty="0">
                <a:latin typeface="Calibri" pitchFamily="34" charset="0"/>
              </a:rPr>
              <a:t>Играть в песочнице мы начинаем с того, что учим детей "лепить" куличики из формочек и ведерок, а затем украшаем их разными узорами. В дальнейшем можно организовывать тематические игры с песком</a:t>
            </a:r>
            <a:r>
              <a:rPr lang="ru-RU" sz="1600" dirty="0">
                <a:latin typeface="Calibri" pitchFamily="34" charset="0"/>
              </a:rPr>
              <a:t>.</a:t>
            </a:r>
          </a:p>
          <a:p>
            <a:pPr algn="r"/>
            <a:endParaRPr lang="ru-RU" sz="1600" dirty="0">
              <a:latin typeface="Calibri" pitchFamily="34" charset="0"/>
            </a:endParaRPr>
          </a:p>
        </p:txBody>
      </p:sp>
      <p:pic>
        <p:nvPicPr>
          <p:cNvPr id="7175" name="Picture 8" descr="C:\Users\viki\AppData\Local\Microsoft\Windows\Temporary Internet Files\Content.IE5\16OLWOMK\MCj0438165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50385">
            <a:off x="5924551" y="2294335"/>
            <a:ext cx="3064933" cy="1053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1045</Words>
  <Application>Microsoft Office PowerPoint</Application>
  <PresentationFormat>Экран (4:3)</PresentationFormat>
  <Paragraphs>89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Ура! Едем в отпуск! </vt:lpstr>
      <vt:lpstr>Давайте почитаем! </vt:lpstr>
      <vt:lpstr>Учимся наблюдать  за изменениями в природе  </vt:lpstr>
      <vt:lpstr>«Давай поиграем!»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Ура! Едем в отпуск! </dc:title>
  <dc:creator>NICK</dc:creator>
  <cp:lastModifiedBy>NICK</cp:lastModifiedBy>
  <cp:revision>5</cp:revision>
  <dcterms:created xsi:type="dcterms:W3CDTF">2018-11-25T12:59:03Z</dcterms:created>
  <dcterms:modified xsi:type="dcterms:W3CDTF">2018-11-25T18:28:38Z</dcterms:modified>
</cp:coreProperties>
</file>